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7" r:id="rId3"/>
    <p:sldId id="258" r:id="rId4"/>
    <p:sldId id="259" r:id="rId5"/>
    <p:sldId id="279" r:id="rId6"/>
    <p:sldId id="262" r:id="rId7"/>
    <p:sldId id="261" r:id="rId8"/>
    <p:sldId id="272" r:id="rId9"/>
    <p:sldId id="263" r:id="rId10"/>
    <p:sldId id="264" r:id="rId11"/>
    <p:sldId id="271" r:id="rId12"/>
    <p:sldId id="274" r:id="rId13"/>
    <p:sldId id="265" r:id="rId14"/>
    <p:sldId id="266" r:id="rId15"/>
    <p:sldId id="267" r:id="rId16"/>
    <p:sldId id="273" r:id="rId17"/>
    <p:sldId id="270" r:id="rId18"/>
    <p:sldId id="268" r:id="rId19"/>
    <p:sldId id="269" r:id="rId20"/>
    <p:sldId id="281" r:id="rId21"/>
    <p:sldId id="275" r:id="rId22"/>
    <p:sldId id="280" r:id="rId23"/>
    <p:sldId id="277" r:id="rId24"/>
    <p:sldId id="278" r:id="rId25"/>
    <p:sldId id="27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025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8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92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308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8748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14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52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1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1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41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35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130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44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3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098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514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4E17C-5CEA-4264-9733-B5234A054B8C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131256-F967-4888-A96F-018C6D910D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0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  <p:sldLayoutId id="2147483917" r:id="rId12"/>
    <p:sldLayoutId id="2147483918" r:id="rId13"/>
    <p:sldLayoutId id="2147483919" r:id="rId14"/>
    <p:sldLayoutId id="2147483920" r:id="rId15"/>
    <p:sldLayoutId id="214748392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nysata.org/portfolio-project" TargetMode="External"/><Relationship Id="rId2" Type="http://schemas.openxmlformats.org/officeDocument/2006/relationships/hyperlink" Target="https://pdfs.semanticschola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ysed.gov/curriculum-instruction/art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53" y="-58819"/>
            <a:ext cx="10174778" cy="40195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4907044"/>
            <a:ext cx="7766936" cy="1394002"/>
          </a:xfrm>
        </p:spPr>
        <p:txBody>
          <a:bodyPr/>
          <a:lstStyle/>
          <a:p>
            <a:r>
              <a:rPr lang="en-US" b="1" dirty="0"/>
              <a:t>January 28,2019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907044"/>
            <a:ext cx="7766936" cy="1096899"/>
          </a:xfrm>
        </p:spPr>
        <p:txBody>
          <a:bodyPr/>
          <a:lstStyle/>
          <a:p>
            <a:r>
              <a:rPr lang="en-US" b="1" dirty="0"/>
              <a:t>Kathy Pilling-Whitney</a:t>
            </a:r>
          </a:p>
        </p:txBody>
      </p:sp>
    </p:spTree>
    <p:extLst>
      <p:ext uri="{BB962C8B-B14F-4D97-AF65-F5344CB8AC3E}">
        <p14:creationId xmlns:p14="http://schemas.microsoft.com/office/powerpoint/2010/main" val="363890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PM Differentiation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96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63" y="866948"/>
            <a:ext cx="714375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78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2C993-CF41-41FB-BF85-E05247FED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Choice Theory/ portfolios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94D3E63-B78A-4B38-B751-B324FD3CE6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2208997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Discussion by Grade level	</a:t>
            </a:r>
          </a:p>
          <a:p>
            <a:r>
              <a:rPr lang="en-US" dirty="0"/>
              <a:t>Ideas that may have come up from this mornings lesson plan sharing in small groups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950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Wish list</a:t>
            </a:r>
          </a:p>
          <a:p>
            <a:r>
              <a:rPr lang="en-US" dirty="0"/>
              <a:t>Adaptive material ideas</a:t>
            </a:r>
          </a:p>
        </p:txBody>
      </p:sp>
    </p:spTree>
    <p:extLst>
      <p:ext uri="{BB962C8B-B14F-4D97-AF65-F5344CB8AC3E}">
        <p14:creationId xmlns:p14="http://schemas.microsoft.com/office/powerpoint/2010/main" val="13689145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Gifted/ advanced program in Art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“It is almost impossible to prepare teacher candidates for everything they will encounter” </a:t>
            </a:r>
          </a:p>
          <a:p>
            <a:r>
              <a:rPr lang="en-US" dirty="0"/>
              <a:t>“Gifted education leaders should also widely acknowledge the arts as an area of giftedness.”</a:t>
            </a:r>
          </a:p>
          <a:p>
            <a:r>
              <a:rPr lang="en-US" dirty="0"/>
              <a:t>HAVA- high ability visual artist</a:t>
            </a:r>
          </a:p>
          <a:p>
            <a:endParaRPr lang="en-US" dirty="0"/>
          </a:p>
          <a:p>
            <a:r>
              <a:rPr lang="en-US" dirty="0"/>
              <a:t>-Jennifer Fisher</a:t>
            </a:r>
          </a:p>
        </p:txBody>
      </p:sp>
    </p:spTree>
    <p:extLst>
      <p:ext uri="{BB962C8B-B14F-4D97-AF65-F5344CB8AC3E}">
        <p14:creationId xmlns:p14="http://schemas.microsoft.com/office/powerpoint/2010/main" val="1399356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Joseph </a:t>
            </a:r>
            <a:r>
              <a:rPr lang="en-US" dirty="0" err="1"/>
              <a:t>Renzulli</a:t>
            </a:r>
            <a:r>
              <a:rPr lang="en-US" dirty="0"/>
              <a:t>: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68" y="1238865"/>
            <a:ext cx="7580671" cy="5427405"/>
          </a:xfrm>
        </p:spPr>
      </p:pic>
    </p:spTree>
    <p:extLst>
      <p:ext uri="{BB962C8B-B14F-4D97-AF65-F5344CB8AC3E}">
        <p14:creationId xmlns:p14="http://schemas.microsoft.com/office/powerpoint/2010/main" val="31664734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Program for gifted art students:</a:t>
            </a:r>
            <a:br>
              <a:rPr lang="en-US" dirty="0"/>
            </a:br>
            <a:r>
              <a:rPr lang="en-US" dirty="0"/>
              <a:t>What would be different?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35300" y="3009652"/>
            <a:ext cx="3881438" cy="2183308"/>
          </a:xfrm>
        </p:spPr>
      </p:pic>
    </p:spTree>
    <p:extLst>
      <p:ext uri="{BB962C8B-B14F-4D97-AF65-F5344CB8AC3E}">
        <p14:creationId xmlns:p14="http://schemas.microsoft.com/office/powerpoint/2010/main" val="2635684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595853"/>
            <a:ext cx="6096000" cy="56662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Scheduling for optimal time blocks- homeroom, 1</a:t>
            </a:r>
            <a:r>
              <a:rPr lang="en-US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per.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Matting, framing, portfolio preparation and presentation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Better individual records: separate records of student work for IEP’s, assignments, changes, results, evaluations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visitation- going to and meeting representatives from colleges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Visiting artists- arts council, directories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Shows: documentation, presentation issues, themes, signs, label assignments, matting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Scholastic Art awards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ARTS- Arts recognition and talent search- Princeton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AP, ACE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Club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paper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Summer programs</a:t>
            </a:r>
          </a:p>
        </p:txBody>
      </p:sp>
    </p:spTree>
    <p:extLst>
      <p:ext uri="{BB962C8B-B14F-4D97-AF65-F5344CB8AC3E}">
        <p14:creationId xmlns:p14="http://schemas.microsoft.com/office/powerpoint/2010/main" val="1123981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291171"/>
            <a:ext cx="6096000" cy="42756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Show and Open House- year end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of showcases and display areas in the building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Display at Board offices, Banks, City Hall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Exhibits: featured artist, artist of the month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 planning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 of work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Moveable display panels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Creation of new courses, or personalized topics within a course, independent study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Weekend Art retreat (hah!)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records of materials and books borrowed</a:t>
            </a:r>
          </a:p>
        </p:txBody>
      </p:sp>
    </p:spTree>
    <p:extLst>
      <p:ext uri="{BB962C8B-B14F-4D97-AF65-F5344CB8AC3E}">
        <p14:creationId xmlns:p14="http://schemas.microsoft.com/office/powerpoint/2010/main" val="589790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AM: Standards and curriculum: Rationale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 Through creating, performing, responding, and connecting in the arts, students generate experiences, construct knowledge, and build a more integrated understanding of self and community. They explore and express ideas, feelings, and beliefs about the past and present; discover new ideas; and begin to envision possible futures. Through careful study of their own and others’ art, students explore and make sense of the broad human condition across time and cultures.</a:t>
            </a:r>
          </a:p>
        </p:txBody>
      </p:sp>
    </p:spTree>
    <p:extLst>
      <p:ext uri="{BB962C8B-B14F-4D97-AF65-F5344CB8AC3E}">
        <p14:creationId xmlns:p14="http://schemas.microsoft.com/office/powerpoint/2010/main" val="29091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7098-8CD2-46F7-8E49-809C54F44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School- new NYS Standards: 3 levels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52031-CF76-4E0A-B811-DE618C974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28067"/>
            <a:ext cx="8596668" cy="3880773"/>
          </a:xfrm>
        </p:spPr>
        <p:txBody>
          <a:bodyPr>
            <a:normAutofit/>
          </a:bodyPr>
          <a:lstStyle/>
          <a:p>
            <a:r>
              <a:rPr lang="en-US" sz="4000" dirty="0"/>
              <a:t>Proficient</a:t>
            </a:r>
          </a:p>
          <a:p>
            <a:r>
              <a:rPr lang="en-US" sz="4000" dirty="0"/>
              <a:t>Accomplished </a:t>
            </a:r>
          </a:p>
          <a:p>
            <a:r>
              <a:rPr lang="en-US" sz="4000" dirty="0"/>
              <a:t>Advanced</a:t>
            </a:r>
          </a:p>
        </p:txBody>
      </p:sp>
    </p:spTree>
    <p:extLst>
      <p:ext uri="{BB962C8B-B14F-4D97-AF65-F5344CB8AC3E}">
        <p14:creationId xmlns:p14="http://schemas.microsoft.com/office/powerpoint/2010/main" val="411699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B98122C-C339-44FB-9915-31829D7C9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Artist of the Month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29682904-D209-4C47-88E1-D358A60E23F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3" y="2464905"/>
            <a:ext cx="4476612" cy="2812888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EE927B21-5298-40F9-A66C-8885BB1187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524" y="2464906"/>
            <a:ext cx="4690579" cy="2813334"/>
          </a:xfrm>
        </p:spPr>
      </p:pic>
    </p:spTree>
    <p:extLst>
      <p:ext uri="{BB962C8B-B14F-4D97-AF65-F5344CB8AC3E}">
        <p14:creationId xmlns:p14="http://schemas.microsoft.com/office/powerpoint/2010/main" val="15265539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D7238EC-F562-472C-BA0F-D37CACB7E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NYSATA Portfolio Requirements</a:t>
            </a:r>
            <a:br>
              <a:rPr lang="en-US" dirty="0"/>
            </a:br>
            <a:r>
              <a:rPr lang="en-US" b="1" dirty="0"/>
              <a:t>Commencement Level: General Education</a:t>
            </a:r>
            <a:br>
              <a:rPr lang="en-US" dirty="0"/>
            </a:br>
            <a:r>
              <a:rPr lang="en-US" b="1" dirty="0"/>
              <a:t>Required Artworks (7 selections)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54AB3FA-55EC-4B8B-ADE3-87E8D09F3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640083"/>
              </p:ext>
            </p:extLst>
          </p:nvPr>
        </p:nvGraphicFramePr>
        <p:xfrm>
          <a:off x="677335" y="2160588"/>
          <a:ext cx="8398425" cy="44722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99475">
                  <a:extLst>
                    <a:ext uri="{9D8B030D-6E8A-4147-A177-3AD203B41FA5}">
                      <a16:colId xmlns:a16="http://schemas.microsoft.com/office/drawing/2014/main" val="3071831248"/>
                    </a:ext>
                  </a:extLst>
                </a:gridCol>
                <a:gridCol w="2799475">
                  <a:extLst>
                    <a:ext uri="{9D8B030D-6E8A-4147-A177-3AD203B41FA5}">
                      <a16:colId xmlns:a16="http://schemas.microsoft.com/office/drawing/2014/main" val="2263924542"/>
                    </a:ext>
                  </a:extLst>
                </a:gridCol>
                <a:gridCol w="2799475">
                  <a:extLst>
                    <a:ext uri="{9D8B030D-6E8A-4147-A177-3AD203B41FA5}">
                      <a16:colId xmlns:a16="http://schemas.microsoft.com/office/drawing/2014/main" val="507287581"/>
                    </a:ext>
                  </a:extLst>
                </a:gridCol>
              </a:tblGrid>
              <a:tr h="719674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Artwork 1- Self Portrait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Work reveals a command of symbol or likeness as well as expression or mood.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Work reveals problem solving ability.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Work may be 2-D or 3-D in any medium. Student should reveal an understanding of the of the characteristics and use of the specific medium selected.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extLst>
                  <a:ext uri="{0D108BD9-81ED-4DB2-BD59-A6C34878D82A}">
                    <a16:rowId xmlns:a16="http://schemas.microsoft.com/office/drawing/2014/main" val="1536590105"/>
                  </a:ext>
                </a:extLst>
              </a:tr>
              <a:tr h="8653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Artwork 2- Observation/Perception-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Piece should be based on observations and knowledge of vantage point, perspective and point of view.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Work demonstrates observation and perception of the subject. Work demonstrates creative interpretation.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Work may be 2-D or 3-D in any medium. Student should reveal an understanding of the characteristics and use of the specific medium selected.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extLst>
                  <a:ext uri="{0D108BD9-81ED-4DB2-BD59-A6C34878D82A}">
                    <a16:rowId xmlns:a16="http://schemas.microsoft.com/office/drawing/2014/main" val="517288931"/>
                  </a:ext>
                </a:extLst>
              </a:tr>
              <a:tr h="865316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Artwork 3- Psychological-Communication/Message- Student should select a piece that conveys a strong message, idea, or emotion.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Work should demonstrate knowledge of the elements and principles to convey a specific meaning. Work clearly conveys a strong meaning or emotion. Work displays emotional impact.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Work may be 2-D or 3-D in any medium. Student should reveal an understanding of the characteristics of the media selected to convey meaning.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extLst>
                  <a:ext uri="{0D108BD9-81ED-4DB2-BD59-A6C34878D82A}">
                    <a16:rowId xmlns:a16="http://schemas.microsoft.com/office/drawing/2014/main" val="601550529"/>
                  </a:ext>
                </a:extLst>
              </a:tr>
              <a:tr h="101095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Artwork 4- Cultural Awareness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Student should choose a work that has a clear connection to cultural or historical context or explores social, historical/contemporary, and/or political issues.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Work should communicate awareness of cultural diversity. Work should reflect social, historical or political themes.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Work may be 2-D or 3-D in any medium. Student should reveal an understanding of the characteristics and use of the specific media selected to convey theme.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extLst>
                  <a:ext uri="{0D108BD9-81ED-4DB2-BD59-A6C34878D82A}">
                    <a16:rowId xmlns:a16="http://schemas.microsoft.com/office/drawing/2014/main" val="2915114538"/>
                  </a:ext>
                </a:extLst>
              </a:tr>
              <a:tr h="1010959"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Artwork 5- Process Piece-</a:t>
                      </a:r>
                    </a:p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Artwork plus pre-sketches, visual references, sketchbooks, journal, etc.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</a:rPr>
                        <a:t>Work should demonstrate the development of the artwork from ideas, to final piece. Problem-solving skills should be evident in process trail.</a:t>
                      </a:r>
                      <a:endParaRPr lang="en-US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tc>
                  <a:txBody>
                    <a:bodyPr/>
                    <a:lstStyle/>
                    <a:p>
                      <a:pPr marL="0" marR="0" inden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</a:rPr>
                        <a:t>Work may be 2-D or 3-D in any medium. Student should reveal an understanding of the characteristics and use of the specific media selected and how they influence artistic decision making.</a:t>
                      </a:r>
                      <a:endParaRPr lang="en-US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965" marR="44965" marT="0" marB="0"/>
                </a:tc>
                <a:extLst>
                  <a:ext uri="{0D108BD9-81ED-4DB2-BD59-A6C34878D82A}">
                    <a16:rowId xmlns:a16="http://schemas.microsoft.com/office/drawing/2014/main" val="1941093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25836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371D7-8287-4BA9-B7B2-62BCB5459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Artist’s Statement, along with the portfolio using: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6D4A6D-88AD-471C-83BB-EED4A485C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Notes</a:t>
            </a:r>
          </a:p>
          <a:p>
            <a:r>
              <a:rPr lang="en-US" altLang="en-US" dirty="0"/>
              <a:t>Surveys for pulling out ideas</a:t>
            </a:r>
          </a:p>
          <a:p>
            <a:r>
              <a:rPr lang="en-US" altLang="en-US" dirty="0"/>
              <a:t>Graphic organizers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676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3390F-2088-4A76-8E6C-F53FB47C9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Portfolio Assessment: Creativity and innovative thinking are essential skills that can be developed 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534D9-8AD4-4D47-88FB-2CD241979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Creativity and innovative thinking</a:t>
            </a:r>
          </a:p>
          <a:p>
            <a:r>
              <a:rPr lang="en-US" dirty="0"/>
              <a:t>Craftsmanship (ability)</a:t>
            </a:r>
          </a:p>
          <a:p>
            <a:r>
              <a:rPr lang="en-US" dirty="0"/>
              <a:t>Commitment (getting the work done)</a:t>
            </a:r>
          </a:p>
        </p:txBody>
      </p:sp>
    </p:spTree>
    <p:extLst>
      <p:ext uri="{BB962C8B-B14F-4D97-AF65-F5344CB8AC3E}">
        <p14:creationId xmlns:p14="http://schemas.microsoft.com/office/powerpoint/2010/main" val="18038409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BB68-7AB1-4EC8-901D-566D76C4A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BFA22-3D7E-4E67-ACA8-E3BE2CDBED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Clark, Gilbert and Enid Zimmerman. </a:t>
            </a:r>
            <a:r>
              <a:rPr lang="en-US" u="sng" dirty="0"/>
              <a:t>Teaching Talented Art Students: Principles and Practice. </a:t>
            </a:r>
            <a:r>
              <a:rPr lang="en-US" dirty="0"/>
              <a:t>Columbia University Teachers College and NAEA, Reston, VA. 2004.</a:t>
            </a:r>
            <a:endParaRPr lang="en-US" u="sng" dirty="0"/>
          </a:p>
          <a:p>
            <a:r>
              <a:rPr lang="en-US" dirty="0"/>
              <a:t>Fisher, Jennifer. “They Didn’t Teach Us How”: Teaching High-Ability Students in a Secondary Setting. </a:t>
            </a:r>
            <a:r>
              <a:rPr lang="en-US" u="sng" dirty="0"/>
              <a:t>NAEA</a:t>
            </a:r>
            <a:r>
              <a:rPr lang="en-US" dirty="0"/>
              <a:t> </a:t>
            </a:r>
            <a:r>
              <a:rPr lang="en-US" u="sng" dirty="0"/>
              <a:t>Art Education. </a:t>
            </a:r>
            <a:r>
              <a:rPr lang="en-US" dirty="0"/>
              <a:t>January, 2019. Volume 72, No. 1, pgs. 28-34.</a:t>
            </a:r>
          </a:p>
          <a:p>
            <a:r>
              <a:rPr lang="en-US" dirty="0"/>
              <a:t>Hurwitz, Al. </a:t>
            </a:r>
            <a:r>
              <a:rPr lang="en-US" u="sng" dirty="0"/>
              <a:t>The Gifted and Talented in Art: A Guide to Program Planning</a:t>
            </a:r>
            <a:r>
              <a:rPr lang="en-US" dirty="0"/>
              <a:t>. Davis Publications. Worcester Mass. 1983.</a:t>
            </a:r>
          </a:p>
          <a:p>
            <a:r>
              <a:rPr lang="en-US" dirty="0" err="1"/>
              <a:t>Renzulli</a:t>
            </a:r>
            <a:r>
              <a:rPr lang="en-US" dirty="0"/>
              <a:t>, Joseph. “The Three Ring Conception of Giftedness: A Developmental Model for Promoting Creative Productivity”. Univ. of Conn. </a:t>
            </a:r>
            <a:r>
              <a:rPr lang="en-US" dirty="0">
                <a:hlinkClick r:id="rId2"/>
              </a:rPr>
              <a:t>https://pdfs.semanticscholar.org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https://nysata.org/portfolio-project</a:t>
            </a:r>
            <a:endParaRPr lang="en-US" dirty="0"/>
          </a:p>
          <a:p>
            <a:r>
              <a:rPr lang="en-US" dirty="0">
                <a:hlinkClick r:id="rId4"/>
              </a:rPr>
              <a:t>www.nysed.gov/curriculum-instruction/arts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592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80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20206" y="2894559"/>
            <a:ext cx="4111625" cy="2183308"/>
          </a:xfrm>
        </p:spPr>
      </p:pic>
    </p:spTree>
    <p:extLst>
      <p:ext uri="{BB962C8B-B14F-4D97-AF65-F5344CB8AC3E}">
        <p14:creationId xmlns:p14="http://schemas.microsoft.com/office/powerpoint/2010/main" val="1185511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Artistic Processes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Cr- </a:t>
            </a:r>
            <a:r>
              <a:rPr lang="en-US" dirty="0">
                <a:solidFill>
                  <a:srgbClr val="0070C0"/>
                </a:solidFill>
              </a:rPr>
              <a:t>Creating</a:t>
            </a:r>
            <a:r>
              <a:rPr lang="en-US" dirty="0"/>
              <a:t> : Conceiving and developing new artistic ideas and work</a:t>
            </a:r>
          </a:p>
          <a:p>
            <a:r>
              <a:rPr lang="en-US" dirty="0" err="1"/>
              <a:t>Pr</a:t>
            </a:r>
            <a:r>
              <a:rPr lang="en-US" dirty="0"/>
              <a:t>- Performing, </a:t>
            </a:r>
            <a:r>
              <a:rPr lang="en-US" dirty="0">
                <a:solidFill>
                  <a:srgbClr val="0070C0"/>
                </a:solidFill>
              </a:rPr>
              <a:t>Presenting</a:t>
            </a:r>
            <a:r>
              <a:rPr lang="en-US" dirty="0"/>
              <a:t>, Producing: Realizing artistic ideas and work through interpretation, Interpreting and sharing artistic work, realizing and presenting artistic ideas and work</a:t>
            </a:r>
          </a:p>
          <a:p>
            <a:r>
              <a:rPr lang="en-US" dirty="0"/>
              <a:t>Re- </a:t>
            </a:r>
            <a:r>
              <a:rPr lang="en-US" dirty="0">
                <a:solidFill>
                  <a:srgbClr val="0070C0"/>
                </a:solidFill>
              </a:rPr>
              <a:t>Responding</a:t>
            </a:r>
            <a:r>
              <a:rPr lang="en-US" dirty="0"/>
              <a:t>: Understanding and evaluating how the arts convey meaning</a:t>
            </a:r>
          </a:p>
          <a:p>
            <a:r>
              <a:rPr lang="en-US" dirty="0"/>
              <a:t>Cn- </a:t>
            </a:r>
            <a:r>
              <a:rPr lang="en-US" dirty="0">
                <a:solidFill>
                  <a:srgbClr val="0070C0"/>
                </a:solidFill>
              </a:rPr>
              <a:t>Connecting</a:t>
            </a:r>
            <a:r>
              <a:rPr lang="en-US" dirty="0"/>
              <a:t>: Relating artistic ideas and work with personal meaning and external context</a:t>
            </a:r>
          </a:p>
        </p:txBody>
      </p:sp>
    </p:spTree>
    <p:extLst>
      <p:ext uri="{BB962C8B-B14F-4D97-AF65-F5344CB8AC3E}">
        <p14:creationId xmlns:p14="http://schemas.microsoft.com/office/powerpoint/2010/main" val="855595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0DF72-6445-41B0-9013-A3A1E40BC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map for how to proceed in a confident 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231DD-9DBD-4822-94A8-3A65E9837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When moving forward in CURRICULUM DEVELOPMENT:</a:t>
            </a:r>
            <a:endParaRPr lang="en-US" dirty="0"/>
          </a:p>
          <a:p>
            <a:r>
              <a:rPr lang="en-US" b="1" dirty="0"/>
              <a:t>-Identify enduring ideas, key concepts, and/or essential questions.</a:t>
            </a:r>
            <a:endParaRPr lang="en-US" dirty="0"/>
          </a:p>
          <a:p>
            <a:r>
              <a:rPr lang="en-US" b="1" dirty="0"/>
              <a:t>-Articulate what would be acceptable evidence that students understand and are able to perform (assessment)</a:t>
            </a:r>
            <a:endParaRPr lang="en-US" dirty="0"/>
          </a:p>
          <a:p>
            <a:r>
              <a:rPr lang="en-US" b="1" dirty="0"/>
              <a:t>-Design instructional strategies to move students toward desired ends.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012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Enduring Understandings and Essential Questions: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Enduring Understanding: Creativity and innovative thinking are essential skills that can be developed</a:t>
            </a:r>
          </a:p>
          <a:p>
            <a:r>
              <a:rPr lang="en-US" dirty="0"/>
              <a:t>Essential Questions:</a:t>
            </a:r>
          </a:p>
          <a:p>
            <a:r>
              <a:rPr lang="en-US" dirty="0"/>
              <a:t>1. What conditions, attitudes and behaviors support creative risk taking and innovative thinking?</a:t>
            </a:r>
          </a:p>
          <a:p>
            <a:r>
              <a:rPr lang="en-US" dirty="0"/>
              <a:t>2. How does collaboration expand the creative process?</a:t>
            </a:r>
          </a:p>
        </p:txBody>
      </p:sp>
    </p:spTree>
    <p:extLst>
      <p:ext uri="{BB962C8B-B14F-4D97-AF65-F5344CB8AC3E}">
        <p14:creationId xmlns:p14="http://schemas.microsoft.com/office/powerpoint/2010/main" val="1907616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conditions, attitudes and behaviors support creativity and innovative thinking?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07394" y="2340227"/>
          <a:ext cx="5937250" cy="3383471"/>
        </p:xfrm>
        <a:graphic>
          <a:graphicData uri="http://schemas.openxmlformats.org/drawingml/2006/table">
            <a:tbl>
              <a:tblPr lastCol="1" bandCol="1"/>
              <a:tblGrid>
                <a:gridCol w="1978660">
                  <a:extLst>
                    <a:ext uri="{9D8B030D-6E8A-4147-A177-3AD203B41FA5}">
                      <a16:colId xmlns:a16="http://schemas.microsoft.com/office/drawing/2014/main" val="1671881935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3513321687"/>
                    </a:ext>
                  </a:extLst>
                </a:gridCol>
                <a:gridCol w="1979295">
                  <a:extLst>
                    <a:ext uri="{9D8B030D-6E8A-4147-A177-3AD203B41FA5}">
                      <a16:colId xmlns:a16="http://schemas.microsoft.com/office/drawing/2014/main" val="391687366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Conditions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Attitudes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Behaviors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121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517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Positive mindset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patience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3721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tools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Open mind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concentration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456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comfortable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planning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0853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furniture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balance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3595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resources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collaboration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commitment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347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teacher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cooperation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3489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982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3658" y="1368821"/>
            <a:ext cx="7930342" cy="3428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Enduring Understanding: 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Creativity and innovative thinking are essential life skills that can  be developed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Essential questions: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conditions, attitudes and behaviors support creative risk taking and innovative thinking? 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Sample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does collaboration expand the creative process?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Grade: ___7_____: Question or artistic problem to be  solved (see chart by grade level)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_What strategies can I apply to my work to overcome creative blocks?_______________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Possible outcomes or student projects: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___mind map- identity, brainstorming, research, looking at other artist’s work, looking at each other’s work, mid project critique and/ or gallery walk, talk about the process___________________________________________________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47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 by grade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your lesson plans and the worksheets on the Enduring understandings and the essential questions, brainstorm by grade levels to come up with a variety of ideas on how to implement the higher level thinking involved with these essential questions… Please try to get through all 11 Standards using the worksheets- if we don’t have time to do that, we may finish that this afternoon…</a:t>
            </a:r>
          </a:p>
          <a:p>
            <a:r>
              <a:rPr lang="en-US" dirty="0"/>
              <a:t>We will take a break at 10:00, come back together by 10:20 </a:t>
            </a:r>
          </a:p>
          <a:p>
            <a:r>
              <a:rPr lang="en-US" dirty="0"/>
              <a:t>Share session</a:t>
            </a:r>
          </a:p>
        </p:txBody>
      </p:sp>
    </p:spTree>
    <p:extLst>
      <p:ext uri="{BB962C8B-B14F-4D97-AF65-F5344CB8AC3E}">
        <p14:creationId xmlns:p14="http://schemas.microsoft.com/office/powerpoint/2010/main" val="17224798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454</TotalTime>
  <Words>1220</Words>
  <Application>Microsoft Office PowerPoint</Application>
  <PresentationFormat>Widescreen</PresentationFormat>
  <Paragraphs>135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Symbol</vt:lpstr>
      <vt:lpstr>Times New Roman</vt:lpstr>
      <vt:lpstr>Trebuchet MS</vt:lpstr>
      <vt:lpstr>Wingdings 3</vt:lpstr>
      <vt:lpstr>Facet</vt:lpstr>
      <vt:lpstr>January 28,2019</vt:lpstr>
      <vt:lpstr>AM: Standards and curriculum: Rationale</vt:lpstr>
      <vt:lpstr>PowerPoint Presentation</vt:lpstr>
      <vt:lpstr>Artistic Processes</vt:lpstr>
      <vt:lpstr>A map for how to proceed in a confident way</vt:lpstr>
      <vt:lpstr>Enduring Understandings and Essential Questions:</vt:lpstr>
      <vt:lpstr>What conditions, attitudes and behaviors support creativity and innovative thinking?</vt:lpstr>
      <vt:lpstr>PowerPoint Presentation</vt:lpstr>
      <vt:lpstr>Brainstorm by grade level</vt:lpstr>
      <vt:lpstr>PM Differentiation</vt:lpstr>
      <vt:lpstr>PowerPoint Presentation</vt:lpstr>
      <vt:lpstr>Choice Theory/ portfolios</vt:lpstr>
      <vt:lpstr>Problems</vt:lpstr>
      <vt:lpstr>Solutions</vt:lpstr>
      <vt:lpstr>Gifted/ advanced program in Art </vt:lpstr>
      <vt:lpstr>Joseph Renzulli:</vt:lpstr>
      <vt:lpstr>Model Program for gifted art students: What would be different?</vt:lpstr>
      <vt:lpstr>PowerPoint Presentation</vt:lpstr>
      <vt:lpstr>PowerPoint Presentation</vt:lpstr>
      <vt:lpstr>High School- new NYS Standards: 3 levels</vt:lpstr>
      <vt:lpstr>Artist of the Month</vt:lpstr>
      <vt:lpstr>NYSATA Portfolio Requirements Commencement Level: General Education Required Artworks (7 selections) </vt:lpstr>
      <vt:lpstr>The Artist’s Statement, along with the portfolio using:</vt:lpstr>
      <vt:lpstr>Portfolio Assessment: Creativity and innovative thinking are essential skills that can be developed : </vt:lpstr>
      <vt:lpstr>Sources:</vt:lpstr>
    </vt:vector>
  </TitlesOfParts>
  <Company>GST BOCES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Pilling-Whitney, Kathy</dc:creator>
  <cp:lastModifiedBy>Harris, Stacie</cp:lastModifiedBy>
  <cp:revision>31</cp:revision>
  <dcterms:created xsi:type="dcterms:W3CDTF">2019-01-10T19:26:14Z</dcterms:created>
  <dcterms:modified xsi:type="dcterms:W3CDTF">2019-02-04T18:42:03Z</dcterms:modified>
</cp:coreProperties>
</file>